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tags/tag252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268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Default Extension="png" ContentType="image/png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tags/tag271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259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55.xml" ContentType="application/vnd.openxmlformats-officedocument.presentationml.tags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62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51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7" r:id="rId2"/>
    <p:sldId id="325" r:id="rId3"/>
    <p:sldId id="313" r:id="rId4"/>
    <p:sldId id="315" r:id="rId5"/>
    <p:sldId id="317" r:id="rId6"/>
    <p:sldId id="318" r:id="rId7"/>
    <p:sldId id="324" r:id="rId8"/>
    <p:sldId id="316" r:id="rId9"/>
    <p:sldId id="314" r:id="rId10"/>
    <p:sldId id="300" r:id="rId11"/>
    <p:sldId id="323" r:id="rId12"/>
    <p:sldId id="301" r:id="rId13"/>
    <p:sldId id="319" r:id="rId14"/>
    <p:sldId id="312" r:id="rId15"/>
    <p:sldId id="321" r:id="rId16"/>
    <p:sldId id="322" r:id="rId17"/>
    <p:sldId id="305" r:id="rId18"/>
    <p:sldId id="333" r:id="rId19"/>
    <p:sldId id="334" r:id="rId20"/>
    <p:sldId id="335" r:id="rId21"/>
    <p:sldId id="291" r:id="rId22"/>
    <p:sldId id="270" r:id="rId23"/>
    <p:sldId id="326" r:id="rId24"/>
    <p:sldId id="267" r:id="rId25"/>
    <p:sldId id="295" r:id="rId26"/>
    <p:sldId id="298" r:id="rId27"/>
    <p:sldId id="329" r:id="rId28"/>
    <p:sldId id="332" r:id="rId29"/>
    <p:sldId id="331" r:id="rId30"/>
    <p:sldId id="337" r:id="rId31"/>
    <p:sldId id="33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0" autoAdjust="0"/>
    <p:restoredTop sz="94660"/>
  </p:normalViewPr>
  <p:slideViewPr>
    <p:cSldViewPr>
      <p:cViewPr varScale="1">
        <p:scale>
          <a:sx n="69" d="100"/>
          <a:sy n="69" d="100"/>
        </p:scale>
        <p:origin x="-10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10" Type="http://schemas.openxmlformats.org/officeDocument/2006/relationships/tags" Target="../tags/tag66.xml"/><Relationship Id="rId19" Type="http://schemas.openxmlformats.org/officeDocument/2006/relationships/tags" Target="../tags/tag75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9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3.xml"/><Relationship Id="rId9" Type="http://schemas.openxmlformats.org/officeDocument/2006/relationships/tags" Target="../tags/tag88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tags" Target="../tags/tag118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tags" Target="../tags/tag122.xml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10" Type="http://schemas.openxmlformats.org/officeDocument/2006/relationships/tags" Target="../tags/tag115.xml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>
            <p:custDataLst>
              <p:tags r:id="rId11"/>
            </p:custDataLst>
          </p:nvPr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>
            <p:custDataLst>
              <p:tags r:id="rId12"/>
            </p:custDataLst>
          </p:nvPr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  <p:custDataLst>
              <p:tags r:id="rId14"/>
            </p:custDataLst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>
            <p:custDataLst>
              <p:tags r:id="rId8"/>
            </p:custDataLst>
          </p:nvPr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>
            <p:custDataLst>
              <p:tags r:id="rId9"/>
            </p:custDataLst>
          </p:nvPr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4"/>
            </p:custDataLst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  <p:custDataLst>
              <p:tags r:id="rId5"/>
            </p:custDataLst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5"/>
            </p:custDataLst>
          </p:nvPr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>
            <p:custDataLst>
              <p:tags r:id="rId13"/>
            </p:custDataLst>
          </p:nvPr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>
            <p:custDataLst>
              <p:tags r:id="rId14"/>
            </p:custDataLst>
          </p:nvPr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>
            <p:custDataLst>
              <p:tags r:id="rId5"/>
            </p:custDataLst>
          </p:nvPr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  <p:custDataLst>
              <p:tags r:id="rId9"/>
            </p:custDataLst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  <p:custDataLst>
              <p:tags r:id="rId14"/>
            </p:custDataLst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  <p:custDataLst>
              <p:tags r:id="rId15"/>
            </p:custDataLst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>
            <p:custDataLst>
              <p:tags r:id="rId16"/>
            </p:custDataLst>
          </p:nvPr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>
            <p:custDataLst>
              <p:tags r:id="rId17"/>
            </p:custDataLst>
          </p:nvPr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5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  <p:custDataLst>
              <p:tags r:id="rId8"/>
            </p:custDataLst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  <p:custDataLst>
              <p:tags r:id="rId11"/>
            </p:custDataLst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>
            <p:custDataLst>
              <p:tags r:id="rId12"/>
            </p:custDataLst>
          </p:nvPr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>
            <p:custDataLst>
              <p:tags r:id="rId13"/>
            </p:custDataLst>
          </p:nvPr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4"/>
            </p:custDataLst>
          </p:nvPr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5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>
            <p:custDataLst>
              <p:tags r:id="rId7"/>
            </p:custDataLst>
          </p:nvPr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>
            <p:custDataLst>
              <p:tags r:id="rId9"/>
            </p:custDataLst>
          </p:nvPr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>
            <p:custDataLst>
              <p:tags r:id="rId10"/>
            </p:custDataLst>
          </p:nvPr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13"/>
            </p:custDataLst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14"/>
            </p:custDataLst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26" Type="http://schemas.openxmlformats.org/officeDocument/2006/relationships/tags" Target="../tags/tag1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5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tags" Target="../tags/tag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2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tags" Target="../tags/tag1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tags" Target="../tags/tag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>
            <p:custDataLst>
              <p:tags r:id="rId13"/>
            </p:custDataLst>
          </p:nvPr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5"/>
            </p:custDataLst>
          </p:nvPr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6"/>
            </p:custDataLst>
          </p:nvPr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48086E3-8963-48A7-A18A-372664E39B02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>
            <p:custDataLst>
              <p:tags r:id="rId22"/>
            </p:custDataLst>
          </p:nvPr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>
            <p:custDataLst>
              <p:tags r:id="rId23"/>
            </p:custDataLst>
          </p:nvPr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A99BC1B-F9FC-4D4B-A867-285912755C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44.xml"/><Relationship Id="rId7" Type="http://schemas.openxmlformats.org/officeDocument/2006/relationships/image" Target="../media/image3.jpe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01.xml"/><Relationship Id="rId7" Type="http://schemas.openxmlformats.org/officeDocument/2006/relationships/image" Target="../media/image20.jpeg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3.xml"/><Relationship Id="rId4" Type="http://schemas.openxmlformats.org/officeDocument/2006/relationships/tags" Target="../tags/tag20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image" Target="../media/image24.jpeg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image" Target="../media/image2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image" Target="../media/image27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226.xml"/><Relationship Id="rId7" Type="http://schemas.openxmlformats.org/officeDocument/2006/relationships/image" Target="../media/image28.jpeg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231.xml"/><Relationship Id="rId7" Type="http://schemas.openxmlformats.org/officeDocument/2006/relationships/image" Target="../media/image30.jpeg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3.xml"/><Relationship Id="rId4" Type="http://schemas.openxmlformats.org/officeDocument/2006/relationships/tags" Target="../tags/tag2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236.xml"/><Relationship Id="rId7" Type="http://schemas.openxmlformats.org/officeDocument/2006/relationships/image" Target="../media/image32.jpe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tags" Target="../tags/tag24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9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24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9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7" Type="http://schemas.openxmlformats.org/officeDocument/2006/relationships/image" Target="../media/image38.jpeg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5.xml"/><Relationship Id="rId4" Type="http://schemas.openxmlformats.org/officeDocument/2006/relationships/tags" Target="../tags/tag25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58.xml"/><Relationship Id="rId7" Type="http://schemas.openxmlformats.org/officeDocument/2006/relationships/image" Target="../media/image40.jpeg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image" Target="../media/image3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7" Type="http://schemas.openxmlformats.org/officeDocument/2006/relationships/image" Target="../media/image42.jpeg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image" Target="../media/image4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5" Type="http://schemas.openxmlformats.org/officeDocument/2006/relationships/image" Target="../media/image43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5" Type="http://schemas.openxmlformats.org/officeDocument/2006/relationships/image" Target="../media/image44.jpe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7" Type="http://schemas.openxmlformats.org/officeDocument/2006/relationships/image" Target="../media/image11.jpeg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0.xml"/><Relationship Id="rId4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7" Type="http://schemas.openxmlformats.org/officeDocument/2006/relationships/image" Target="../media/image13.jpeg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image" Target="../media/image13.jpe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371600" y="304800"/>
            <a:ext cx="6324600" cy="11679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3800" dirty="0" smtClean="0">
                <a:latin typeface="Footlight MT Light" pitchFamily="18" charset="0"/>
              </a:rPr>
              <a:t>2012 Worcester Regional </a:t>
            </a:r>
            <a:br>
              <a:rPr lang="en-US" sz="3800" dirty="0" smtClean="0">
                <a:latin typeface="Footlight MT Light" pitchFamily="18" charset="0"/>
              </a:rPr>
            </a:br>
            <a:r>
              <a:rPr lang="en-US" sz="3800" dirty="0" smtClean="0">
                <a:latin typeface="Footlight MT Light" pitchFamily="18" charset="0"/>
              </a:rPr>
              <a:t>Science &amp; Engineering Fair</a:t>
            </a:r>
            <a:endParaRPr lang="en-US" sz="3800" dirty="0">
              <a:latin typeface="Footlight MT Light" pitchFamily="18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2808071" y="2769927"/>
            <a:ext cx="3491345" cy="208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http://www.thedailyshrewsbury.com/placedimages/b27382VOy22DF7BF.med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2400" y="5562600"/>
            <a:ext cx="1981200" cy="761198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 cstate="print"/>
          <a:srcRect l="-1351" t="24237" r="3684" b="6734"/>
          <a:stretch>
            <a:fillRect/>
          </a:stretch>
        </p:blipFill>
        <p:spPr bwMode="auto">
          <a:xfrm>
            <a:off x="609600" y="1752600"/>
            <a:ext cx="739140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609600" y="685800"/>
            <a:ext cx="3239640" cy="5419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Taylor Lyford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685800"/>
            <a:ext cx="3806952" cy="1676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500" dirty="0" smtClean="0">
                <a:latin typeface="Kristen ITC" pitchFamily="66" charset="0"/>
              </a:rPr>
              <a:t>The Loudest Soundboard</a:t>
            </a:r>
            <a:endParaRPr lang="en-US" sz="45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33400" y="304800"/>
            <a:ext cx="3253861" cy="544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Olivia Ouellette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609600"/>
            <a:ext cx="3806952" cy="1981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Crazy Crystals</a:t>
            </a:r>
            <a:endParaRPr lang="en-US" sz="5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54102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en-US" sz="5000" dirty="0" smtClean="0">
                <a:latin typeface="Kristen ITC" pitchFamily="66" charset="0"/>
              </a:rPr>
              <a:t>Kylie Blake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2000" y="533400"/>
            <a:ext cx="3343835" cy="5591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953000" y="609600"/>
            <a:ext cx="3806952" cy="2438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The Effect of Earth’s Atmosphere</a:t>
            </a:r>
            <a:r>
              <a:rPr kumimoji="0" lang="en-US" sz="35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 on Picture Clarity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2000" y="533400"/>
            <a:ext cx="3070210" cy="5135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Corey Parkinson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609600"/>
            <a:ext cx="3806952" cy="2362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Crustal Material Erosion</a:t>
            </a:r>
            <a:endParaRPr lang="en-US" sz="5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914400" y="609600"/>
            <a:ext cx="3010593" cy="5036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Alexandra </a:t>
            </a:r>
            <a:r>
              <a:rPr kumimoji="0" lang="en-US" sz="3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Corso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 &amp; Alexandra Briggs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914400"/>
            <a:ext cx="3806952" cy="1371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dirty="0" smtClean="0">
                <a:latin typeface="Kristen ITC" pitchFamily="66" charset="0"/>
              </a:rPr>
              <a:t>Electrolytes</a:t>
            </a:r>
            <a:endParaRPr lang="en-US" sz="48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990600" y="685800"/>
            <a:ext cx="3011040" cy="5036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Benjamin </a:t>
            </a:r>
            <a:r>
              <a:rPr kumimoji="0" lang="en-US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Boisvert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pic>
        <p:nvPicPr>
          <p:cNvPr id="6" name="Picture 2" descr="http://www.clipartpal.com/_thumbs/pd/3rd_place_barnstar_T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4419600"/>
            <a:ext cx="1828297" cy="1847851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9200" y="609600"/>
            <a:ext cx="3806952" cy="1981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Burning Calories</a:t>
            </a:r>
            <a:endParaRPr lang="en-US" sz="5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2000" y="990600"/>
            <a:ext cx="3087240" cy="5164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Zachary Ells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609600"/>
            <a:ext cx="3806952" cy="1981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Falling Dominoes</a:t>
            </a:r>
            <a:endParaRPr lang="en-US" sz="5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334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Emma </a:t>
            </a:r>
            <a:r>
              <a:rPr kumimoji="0" lang="en-US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Helstrom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657600" y="152400"/>
            <a:ext cx="5330952" cy="1752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How Clean is Your Water?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14338" name="Picture 2" descr="image content?path=%2FIMAG1516.jpg&amp;contentToken=AEbuUtMgJpgWpY0J2NNc9f39eMyQOWWikg4ox6pfq_yMmzdxwkMaJ6m86hfHVd4ZoV4nfgAl--9CR6aZUFIoKN4~&amp;cachebuster=1336053033577&amp;browser=true&amp;browser=tru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 l="9459" r="12162"/>
          <a:stretch>
            <a:fillRect/>
          </a:stretch>
        </p:blipFill>
        <p:spPr bwMode="auto">
          <a:xfrm>
            <a:off x="533400" y="2209800"/>
            <a:ext cx="4419600" cy="34194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29200" y="2362200"/>
            <a:ext cx="2438400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Kristen ITC" pitchFamily="66" charset="0"/>
              </a:rPr>
              <a:t>Regional Fair Design Cover Challenge Winner</a:t>
            </a:r>
            <a:endParaRPr lang="en-US" sz="2200" dirty="0">
              <a:latin typeface="Kristen ITC" pitchFamily="66" charset="0"/>
            </a:endParaRPr>
          </a:p>
        </p:txBody>
      </p:sp>
      <p:pic>
        <p:nvPicPr>
          <p:cNvPr id="15362" name="Picture 2" descr="http://t1.gstatic.com/images?q=tbn:ANd9GcS6wExYs1DYhCnCChAhhF9cm4UacedAw2eNm1lce-szZ4-DxD41Bg5akKojq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44459" y="3429000"/>
            <a:ext cx="1709016" cy="23622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sz="quarter" idx="1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Rachel Sutton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81600" y="152400"/>
            <a:ext cx="3806952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Melting Ice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  <p:pic>
        <p:nvPicPr>
          <p:cNvPr id="13314" name="Picture 2" descr="image content?path=%2FIMAG1523.jpg&amp;contentToken=APgyVccHmAzc-Xlk_MVCNdJEwz0ovpPJTMVHVaO0r0tTkzqwN4zQOiuNs5fYm39cuWDQrI5Bl0GoO8WB4w804Jc~&amp;cachebuster=1336053104920&amp;browser=true&amp;browser=tru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828800"/>
            <a:ext cx="5715000" cy="34194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334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Maggie Landry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505200" y="381000"/>
            <a:ext cx="5483352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Marshmallows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12290" name="Picture 2" descr="image content?path=%2FIMAG1514.jpg&amp;contentToken=AO5VP8i1SgWsCC5T0mYS2JtIvgGvMVeDS4aon9LdE-etV5vZueoQnSas_HJ-pifz3iJbJcMwcZ_XhAFum4vrEvI~&amp;cachebuster=1336052880980&amp;browser=true&amp;browser=tru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133600"/>
            <a:ext cx="5715000" cy="34194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57400" y="228600"/>
            <a:ext cx="5032248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125 Science Fair Projects</a:t>
            </a:r>
            <a:endParaRPr lang="en-US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838" y="1527525"/>
            <a:ext cx="7643812" cy="457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Stephanie</a:t>
            </a:r>
            <a:r>
              <a:rPr kumimoji="0" lang="en-US" sz="35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 Hartman &amp; </a:t>
            </a:r>
            <a:r>
              <a:rPr kumimoji="0" lang="en-US" sz="3500" b="0" i="0" u="none" strike="noStrike" kern="1200" cap="none" spc="0" normalizeH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Kaylee</a:t>
            </a:r>
            <a:r>
              <a:rPr kumimoji="0" lang="en-US" sz="35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 </a:t>
            </a:r>
            <a:r>
              <a:rPr kumimoji="0" lang="en-US" sz="3500" b="0" i="0" u="none" strike="noStrike" kern="1200" cap="none" spc="0" normalizeH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Klenk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981200" y="152400"/>
            <a:ext cx="7010400" cy="1447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solidFill>
                  <a:schemeClr val="accent3">
                    <a:shade val="75000"/>
                  </a:schemeClr>
                </a:solidFill>
                <a:latin typeface="Kristen ITC" pitchFamily="66" charset="0"/>
              </a:rPr>
              <a:t>Does the Brand of </a:t>
            </a:r>
            <a:r>
              <a:rPr lang="en-US" sz="4000" dirty="0" smtClean="0">
                <a:solidFill>
                  <a:schemeClr val="accent3">
                    <a:shade val="75000"/>
                  </a:schemeClr>
                </a:solidFill>
                <a:latin typeface="Kristen ITC" pitchFamily="66" charset="0"/>
              </a:rPr>
              <a:t>Candle </a:t>
            </a:r>
            <a:r>
              <a:rPr lang="en-US" sz="4000" dirty="0" smtClean="0">
                <a:solidFill>
                  <a:schemeClr val="accent3">
                    <a:shade val="75000"/>
                  </a:schemeClr>
                </a:solidFill>
                <a:latin typeface="Kristen ITC" pitchFamily="66" charset="0"/>
              </a:rPr>
              <a:t>Affect its Burning Speed?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  <p:pic>
        <p:nvPicPr>
          <p:cNvPr id="11266" name="Picture 2" descr="image content?path=%2FIMAG1519.jpg&amp;contentToken=AEuVLE1FIrPO6oZ6yMaS7HbXRyBkjl7F11avMq3k9LpRyITMbJmwuD84-e-LfHm34G8zkeN71hLG6QaKCH_nVIg~&amp;cachebuster=1336052670861&amp;browser=true&amp;browser=tru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133600"/>
            <a:ext cx="5969707" cy="35718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334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Troy Lombardi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438400" y="152400"/>
            <a:ext cx="6550152" cy="16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Popcorn Brands &amp; Un-Popped Kernels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10244" name="Picture 4" descr="image content?path=%2FIMAG1515.jpg&amp;contentToken=AAQJYzm1RUuGABlm79-wyGfuMZ9X319dhG7PL9lxsOSSu_XrXqatvBJICYZxuVvMFJ5-WfzPV2SIF2GqjIRoxhw~&amp;cachebuster=1336052747603&amp;browser=true&amp;browser=tru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1981200"/>
            <a:ext cx="6097061" cy="3648075"/>
          </a:xfrm>
          <a:prstGeom prst="rect">
            <a:avLst/>
          </a:prstGeom>
          <a:noFill/>
        </p:spPr>
      </p:pic>
      <p:pic>
        <p:nvPicPr>
          <p:cNvPr id="29698" name="Picture 2" descr="http://www.bedfordfreelibrary.org/assets/images/blue_ribbon_honorable_mention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4724400"/>
            <a:ext cx="1174437" cy="199326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Live Animal Show</a:t>
            </a:r>
            <a:endParaRPr lang="en-US" dirty="0">
              <a:latin typeface="Kristen ITC" pitchFamily="66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252" y="1527175"/>
            <a:ext cx="4709098" cy="28162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 l="26317" t="23264" r="50758" b="10069"/>
          <a:stretch>
            <a:fillRect/>
          </a:stretch>
        </p:blipFill>
        <p:spPr bwMode="auto">
          <a:xfrm>
            <a:off x="5791200" y="1835426"/>
            <a:ext cx="2362200" cy="41081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1295400" y="4572000"/>
            <a:ext cx="4114800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Kristen ITC" pitchFamily="66" charset="0"/>
              </a:rPr>
              <a:t>Students got to touch an </a:t>
            </a:r>
            <a:r>
              <a:rPr lang="en-US" sz="3000" dirty="0" smtClean="0">
                <a:latin typeface="Kristen ITC" pitchFamily="66" charset="0"/>
              </a:rPr>
              <a:t>Indian Sand Boa</a:t>
            </a:r>
            <a:endParaRPr lang="en-US" sz="3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1200" y="304800"/>
            <a:ext cx="5486400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Pet the Chinchilla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7" cstate="print"/>
          <a:srcRect l="24324" r="33813"/>
          <a:stretch>
            <a:fillRect/>
          </a:stretch>
        </p:blipFill>
        <p:spPr bwMode="auto">
          <a:xfrm>
            <a:off x="914400" y="1447800"/>
            <a:ext cx="320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 r="43781"/>
          <a:stretch>
            <a:fillRect/>
          </a:stretch>
        </p:blipFill>
        <p:spPr bwMode="auto">
          <a:xfrm>
            <a:off x="4191000" y="1828800"/>
            <a:ext cx="429794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4800600" y="3733800"/>
            <a:ext cx="342900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Kristen ITC" pitchFamily="66" charset="0"/>
              </a:rPr>
              <a:t>aka South American Squirrels</a:t>
            </a:r>
            <a:endParaRPr lang="en-US" sz="2200" dirty="0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>
            <p:custDataLst>
              <p:tags r:id="rId2"/>
            </p:custDataLst>
          </p:nvPr>
        </p:nvCxnSpPr>
        <p:spPr>
          <a:xfrm rot="5400000">
            <a:off x="6667500" y="3390900"/>
            <a:ext cx="609600" cy="2286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5" name="Picture 3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8" cstate="print"/>
          <a:srcRect l="29791" r="35166" b="24415"/>
          <a:stretch>
            <a:fillRect/>
          </a:stretch>
        </p:blipFill>
        <p:spPr bwMode="auto">
          <a:xfrm rot="21437747">
            <a:off x="1524000" y="1752600"/>
            <a:ext cx="3048000" cy="39317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 l="24324" r="38797" b="40069"/>
          <a:stretch>
            <a:fillRect/>
          </a:stretch>
        </p:blipFill>
        <p:spPr bwMode="auto">
          <a:xfrm>
            <a:off x="4953000" y="2362200"/>
            <a:ext cx="3446659" cy="33496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01752" y="228600"/>
            <a:ext cx="8534400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Don’t Touch the Alligator Snapping Turtle!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cxnSp>
        <p:nvCxnSpPr>
          <p:cNvPr id="6" name="Straight Arrow Connector 5"/>
          <p:cNvCxnSpPr/>
          <p:nvPr>
            <p:custDataLst>
              <p:tags r:id="rId6"/>
            </p:custDataLst>
          </p:nvPr>
        </p:nvCxnSpPr>
        <p:spPr>
          <a:xfrm>
            <a:off x="2667000" y="3581400"/>
            <a:ext cx="609600" cy="3810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rot="10800000" flipV="1">
            <a:off x="3124200" y="2209800"/>
            <a:ext cx="457200" cy="3810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1625" y="2145444"/>
            <a:ext cx="3660775" cy="21892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2971800"/>
            <a:ext cx="5473596" cy="32734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143000" y="228600"/>
            <a:ext cx="6861048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Watch out for the Skunk!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4953000" y="1600200"/>
            <a:ext cx="335280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Kristen ITC" pitchFamily="66" charset="0"/>
              </a:rPr>
              <a:t>They are not as soft as they look!</a:t>
            </a:r>
            <a:endParaRPr lang="en-US" sz="22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rot="10800000">
            <a:off x="3048000" y="2743200"/>
            <a:ext cx="533400" cy="3048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>
            <p:custDataLst>
              <p:tags r:id="rId3"/>
            </p:custDataLst>
          </p:nvPr>
        </p:nvCxnSpPr>
        <p:spPr>
          <a:xfrm rot="16200000" flipV="1">
            <a:off x="7162800" y="3962400"/>
            <a:ext cx="381000" cy="3810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7" name="Picture 3"/>
          <p:cNvPicPr>
            <a:picLocks noGrp="1" noChangeAspect="1" noChangeArrowheads="1"/>
          </p:cNvPicPr>
          <p:nvPr>
            <p:ph sz="quarter" idx="1"/>
            <p:custDataLst>
              <p:tags r:id="rId4"/>
            </p:custDataLst>
          </p:nvPr>
        </p:nvPicPr>
        <p:blipFill>
          <a:blip r:embed="rId7" cstate="print"/>
          <a:srcRect l="17347" t="9931" r="2915"/>
          <a:stretch>
            <a:fillRect/>
          </a:stretch>
        </p:blipFill>
        <p:spPr bwMode="auto">
          <a:xfrm>
            <a:off x="1219200" y="1676400"/>
            <a:ext cx="6553200" cy="44268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990600" y="304800"/>
            <a:ext cx="716280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latin typeface="Kristen ITC" pitchFamily="66" charset="0"/>
              </a:rPr>
              <a:t>Students got hold an Albino Burmese Python…Yikes</a:t>
            </a:r>
            <a:r>
              <a:rPr lang="en-US" sz="2200" dirty="0" smtClean="0">
                <a:latin typeface="Kristen ITC" pitchFamily="66" charset="0"/>
              </a:rPr>
              <a:t>!</a:t>
            </a:r>
            <a:endParaRPr lang="en-US" sz="22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52600" y="228600"/>
            <a:ext cx="5794248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Ring Tailed Lemur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6" cstate="print"/>
          <a:srcRect t="21667" r="27541" b="40000"/>
          <a:stretch>
            <a:fillRect/>
          </a:stretch>
        </p:blipFill>
        <p:spPr bwMode="auto">
          <a:xfrm rot="21423837">
            <a:off x="1295400" y="1981200"/>
            <a:ext cx="3359426" cy="2971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 l="504" t="28264" r="59837" b="33403"/>
          <a:stretch>
            <a:fillRect/>
          </a:stretch>
        </p:blipFill>
        <p:spPr bwMode="auto">
          <a:xfrm>
            <a:off x="4953000" y="1752600"/>
            <a:ext cx="2514600" cy="406414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Check Out the Kangaroo!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6" cstate="print"/>
          <a:srcRect l="45094" t="36597" r="7529" b="43403"/>
          <a:stretch>
            <a:fillRect/>
          </a:stretch>
        </p:blipFill>
        <p:spPr bwMode="auto">
          <a:xfrm>
            <a:off x="508000" y="2514600"/>
            <a:ext cx="3530600" cy="24921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 t="31667" r="24754" b="25000"/>
          <a:stretch>
            <a:fillRect/>
          </a:stretch>
        </p:blipFill>
        <p:spPr bwMode="auto">
          <a:xfrm>
            <a:off x="4343400" y="1752600"/>
            <a:ext cx="3962400" cy="38156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286000" y="228600"/>
            <a:ext cx="4346448" cy="7589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Nile Crocodile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5" cstate="print"/>
          <a:srcRect l="23921" t="31667" r="27239"/>
          <a:stretch>
            <a:fillRect/>
          </a:stretch>
        </p:blipFill>
        <p:spPr bwMode="auto">
          <a:xfrm>
            <a:off x="1828800" y="1676400"/>
            <a:ext cx="5334000" cy="44631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9200" y="533400"/>
            <a:ext cx="3806952" cy="990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Solar Cars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2000" y="609600"/>
            <a:ext cx="3267635" cy="546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Sean Flanagan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image content?path=%2FIMAG1550.jpg&amp;contentToken=AN1iwkH2-gWeAAIAjHFU1VkeockdyECOLHWC3RjV_gmp1hylsio5K4-B4STbvSEdGH4eHD_v37Ey_C0rHGcT5Gg~&amp;cachebuster=1336053349954&amp;browser=true&amp;browser=true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 l="5970" t="15178" r="7463" b="18751"/>
          <a:stretch>
            <a:fillRect/>
          </a:stretch>
        </p:blipFill>
        <p:spPr bwMode="auto">
          <a:xfrm>
            <a:off x="4267200" y="762000"/>
            <a:ext cx="4419600" cy="5638800"/>
          </a:xfrm>
          <a:prstGeom prst="rect">
            <a:avLst/>
          </a:prstGeom>
          <a:noFill/>
          <a:effectLst>
            <a:outerShdw blurRad="63500" dist="50800" dir="5400000" sx="105000" sy="105000" algn="ctr" rotWithShape="0">
              <a:schemeClr val="tx1"/>
            </a:outerShdw>
          </a:effectLst>
        </p:spPr>
      </p:pic>
      <p:sp>
        <p:nvSpPr>
          <p:cNvPr id="5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2400" y="152400"/>
            <a:ext cx="3810000" cy="4267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You just participated in the Worcester Regional Middle School Science and Engineering Fair…What’s next???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>
                <a:latin typeface="Kristen ITC" pitchFamily="66" charset="0"/>
              </a:rPr>
              <a:t>Congratulations to ALL students that advanced to the Regional Science Fair.  You did an OUTSTANDING job!</a:t>
            </a:r>
            <a:endParaRPr lang="en-US" sz="5000" dirty="0">
              <a:latin typeface="Kristen ITC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990600" y="609600"/>
            <a:ext cx="3239640" cy="541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Sarah Calkins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953000" y="533400"/>
            <a:ext cx="3806952" cy="2438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The Effects</a:t>
            </a:r>
            <a:r>
              <a:rPr kumimoji="0" lang="en-US" sz="50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 of Filtering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609600" y="381000"/>
            <a:ext cx="3194928" cy="5344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953000" y="609600"/>
            <a:ext cx="380695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Slinky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Jared Marston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2000" y="609600"/>
            <a:ext cx="3239193" cy="54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Josie Garland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029200" y="457200"/>
            <a:ext cx="3806952" cy="1749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Recycling </a:t>
            </a:r>
            <a:r>
              <a:rPr kumimoji="0" lang="en-US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Greywater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533400"/>
            <a:ext cx="3374122" cy="564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9200" y="533400"/>
            <a:ext cx="3806952" cy="2362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Cooking with the Sun</a:t>
            </a:r>
            <a:endParaRPr lang="en-US" sz="5000" dirty="0">
              <a:latin typeface="Kristen ITC" pitchFamily="66" charset="0"/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810000" y="5257800"/>
            <a:ext cx="5181600" cy="1143000"/>
          </a:xfrm>
          <a:prstGeom prst="rect">
            <a:avLst/>
          </a:prstGeom>
        </p:spPr>
        <p:txBody>
          <a:bodyPr vert="horz" anchor="b">
            <a:normAutofit fontScale="92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Alec Goldenberg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33400" y="381000"/>
            <a:ext cx="3191435" cy="533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Rebecca </a:t>
            </a:r>
            <a:r>
              <a:rPr kumimoji="0" lang="en-US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Rokne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533400"/>
            <a:ext cx="3806952" cy="1828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Water Filtration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24578" name="Picture 2" descr="2nd place,awards,Photographs,prizes,red ribbons,ribbons,special occasions,winnings"/>
          <p:cNvPicPr>
            <a:picLocks noChangeAspect="1" noChangeArrowheads="1"/>
          </p:cNvPicPr>
          <p:nvPr/>
        </p:nvPicPr>
        <p:blipFill>
          <a:blip r:embed="rId7" cstate="print"/>
          <a:srcRect l="23105" t="5776" r="16245"/>
          <a:stretch>
            <a:fillRect/>
          </a:stretch>
        </p:blipFill>
        <p:spPr bwMode="auto">
          <a:xfrm>
            <a:off x="762000" y="3962400"/>
            <a:ext cx="1600200" cy="24860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sz="quarter"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38200" y="685800"/>
            <a:ext cx="3163440" cy="5291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5410200"/>
            <a:ext cx="8229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Emily Lane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9200" y="685800"/>
            <a:ext cx="3806952" cy="1066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000" dirty="0" smtClean="0">
                <a:latin typeface="Kristen ITC" pitchFamily="66" charset="0"/>
              </a:rPr>
              <a:t>Peel Power</a:t>
            </a:r>
            <a:endParaRPr lang="en-US" sz="5000" dirty="0">
              <a:latin typeface="Kristen ITC" pitchFamily="66" charset="0"/>
            </a:endParaRPr>
          </a:p>
        </p:txBody>
      </p:sp>
      <p:pic>
        <p:nvPicPr>
          <p:cNvPr id="7" name="Picture 2" descr="2nd place,awards,Photographs,prizes,red ribbons,ribbons,special occasions,winnings"/>
          <p:cNvPicPr>
            <a:picLocks noChangeAspect="1" noChangeArrowheads="1"/>
          </p:cNvPicPr>
          <p:nvPr/>
        </p:nvPicPr>
        <p:blipFill>
          <a:blip r:embed="rId7" cstate="print"/>
          <a:srcRect l="23105" t="5776" r="16245"/>
          <a:stretch>
            <a:fillRect/>
          </a:stretch>
        </p:blipFill>
        <p:spPr bwMode="auto">
          <a:xfrm>
            <a:off x="457200" y="4191000"/>
            <a:ext cx="1600200" cy="24860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wVFSEJBixd01AD0y4tIY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6E75pFLDm8n65KS3dJE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KifWAzgadsoddaz2SJCxZ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hWCSICXv0cE1ENJyrePH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8mVoBiXQ6HH0ikHREdIs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cwMijhnIiXqEuvNdld2m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kXMreKnbump6zaoCjYFsn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AEQb3qRvqPZRzZR4x0xN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1xUloB2emTaVdcMoyjKDR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AiPCrU8sPB8z6VQFOOg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WlN4GZGMaJ2hk3yYAker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4CGsIEWOAUkKmtPnd8L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suwE1BaOncVzfORilw6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pxPBN6PeWPuuChaodh2Qm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7XzG59d65GhTE5QRVy6zD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gJcEYZRIc4gpR161G1QK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JC4xmmtKMv27jWSve6eX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oGZPOxpyNk230zzrDuer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nKI98bMJvP6UeoywxWk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4fWiVNtJIExCie6FoeM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dX6laS6Xi634GFtdPfZf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smB6jqSx6sDSRiPWKUnL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yCyDsyYMO26uKK4yG5K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sH0VdDcAtl2GbDyLE9tx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NOboTv4R0GUS3tKMqY7F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QLN4cFlHGFyT8OKr3FtI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ASGBOTFMRWAX2ojGPIak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mYUF0kmiEWTOldcv4xO1T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XxQH3KZDZMHpdTMVNyjtd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H9Ha6aKblj7G1nOigBj1X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7WZjJ8JfIqtXPH0TDPSOq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xRo7viHab1A1LbNqBr6B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3x7inXu89GJErrk1eX0f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fFeHQogmjMAkOR0cUJF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bwv4cUn8fdLN1PD5owCN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Ti6Jm6Ac9ArV7ir3G75RM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46Dt123gAd3ln8XuhGa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pGzy9eCzb5wk2DJDza6j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H3W4VIDObCcLUHWTtTOE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XO25kKE704RhHCDtdwYL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kz7VMJ5ghFRF672QnS94B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DZkgZFiFe2tusXpYV1JN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q2wvrn86CWScGuWrt6BYZ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DCCzSYTe2RkGcXNKxiazB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BiMsswrU8PcNoTSSuaco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wyCdJARXw7Uhwuq8rhck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ZiYDIziOq1x0kNqvmM8J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oyURFNZmdcBqMauSIlP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SgpQr8mZsRwuiTaRNZvQf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7Mj5s2OC9AH6bR4pooR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CEdSEm4apWdzfwg8beX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bNg3zPaH6V4Z9ERzosyZ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TBCx8gdCnKldtqBBMeZI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cPI0z8UhSV6yW10THcjI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ufmCgBQusNdqUEr2GUtu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DVarXNGjZtUA7mawZBM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OVoCJ7zLXVXsBZXrYaMgi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ZOBzcxjP6Dhu3A7qyd4aZ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x03vX9Kx5elK9BrrPD3O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vjx5RaUSHF35V7V0DVLT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QXKJ4aXJ47Jgxcp4Sna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nKX9RTijxxCbPUp0WnY2P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56vvjTCpToUuWszk86KUY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mEzJBy2oITVLRedKhlja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MBJPJKhqrFub9RJ91RQZ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gsYpLhE5EA1oqQB2FqxM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1HI6UlszFqbwSY0LOi7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TJj8Ff4kAotICeB0tiby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hG4m17jrkKEaA17CPWXR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4ZDZL9g2xST8Lq22yjlf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RRKd1yhGcWLVtvar71ErT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rSHoYEctakAgdGrngX3pN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2OB4AgCCCLYxLhmbBQ4H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udlBb3ncOiA7FzmzBcyH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qtyoTIyu2mwA6Fyf5OXo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ve8G5TMrzI9ctkoJZ5yep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XDCNO2eS9RzZYcV6aBKf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UbfYQC70tyyya2t5Ypk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PUvtHt6p4N6hvSqYTvTA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lTkpw4YnCFH6xJqyPbCK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Cvn6Rdiw7ERPHkKs9oYEr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1rq2SC5DlUJpziVyky8CQ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rDi3x8dI5RXSSZubmiZk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797ChR4Cww7AYoAzxu7c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yXU4MzLzDVD5NXbh1ufYU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Bp2zQmMkRz44v9VURlDt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Kh05BMKvczJzxIAH1HPb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wTTqEDDLyacaFLyKL0zl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FLokONVqZKCTWpcNrJLy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38gkcnajY68rWUoDcyBda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lVBdk9kWD9McL7ba87Rq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nn2P8gVPCjb1yXPritrB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2nsZryBRruVtLxdav031N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cCwMhSmtotPRh8FrLYDcV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1JyekGOoZo3lZAPHIjX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yMpBgNsoAIuVrgSkgaD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4IbdAFjkHPnDLbLOJq1V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sU1L5e3wclFJzMO1v33wl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R48zOn3MxIit4doG793T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6hF57wxKBalgok9r6uXE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BlJIAuoGFBzLMe8u6W6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sHHAkJTLxVrKNsuHRv2V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34838ZYNUOZi9CKvM8pRg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dFTfe0E6eQgmdnpVc0Ip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XAlZCN580Umvu1G5vS7r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tqf6hVj1d89SIjTfoR0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bxzSDJsA9pxjRWD154yp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0HSoe6vPimEm6VJvv9PZ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mCincgufrAK8pxeTGcvo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dldXvSlQhQDMlg5RUfk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KgDchZgV6uSzSAtflelk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1faXnduSviZr8KLZCf0T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YQyY2lHXhncJsFZtEAOzp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4BXwchBtCtjnzoWafLCU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uDcXOPhg3OR9KfriAJn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kpMR8GFuI7kLHtSZjMDlc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IecVNs1adEwadq6G9CMl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LPLOSL2ljR3lNjfrssjdj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wo2LyigXKja4Q4CVLR1GX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7bjEzd6tJqUSbQa9f9Kdt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l6nmtLnKKFIohQsTJ3QgA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rh33xQIj46bavNrs7vSK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9XSMKBCSVKELPdhdKk6Y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n8Bo33vg4eYDubJy9GJn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Kv1eBvivaB4TO4dqUfsdn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3hg39SrlcHYwtE4OEmyY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wxNa0UMS0rfHotKPdbCZM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0dgRJ3kjPNwb33isKUoQ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3BptzRSpvAiuNYJLfbQL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NgJJwkLvycT5QIZXkbly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aCOr0ZkOlzSrLvgmQOxb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Kzut099FcngGYnkrpnSG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TC7LtrFrnOSm1gzDYuoFS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1EawFvVE92sWbuZkpl6z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2kz90rmhvhuZaQqWETM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UNpXHiiG7bdznamzTMxc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jX6LNrSu1bG8Idbtp8l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3toChfXGaEoV0ekQuvBH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LCoNlOH1nCPBLCycQOPQo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PXHeyQlOsBQqH112h2wEr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cHZRDVCJxmL7dNDKBs6y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umulSrjlJZnAH10uzDkK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r8FeZDVPeYzSTy8S97X8F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mbPDvle45tj0ftH8wcUNQ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db850gVKDTCeXsftJrljJ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uu2uiV2FTG5C15hPT23U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khkaHf7RX5bPmuuE06XtS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v2etu6yPo1v949abcctM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bLlxvQzxnhgDrO8tLDLpf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QkquQUKhoVWjhSWYfZh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JWslxQvvFse8Jw6tP4THX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ewCk2HryInEoYuc5lICC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IvuRBOEvpYM2CNN9NdiIG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VjnKSUgEoJmO6Pb6DUcX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CVSohbUpkib9dzxd3MB8j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Nt3yMOi4i8XAsbCFI4e8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8v0T7d2PA6eyPwFIwkCC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ifZGjC6FOtACjnvlAIme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ETgDTz7APleCCoASiiFt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zAgaHHbTM5jR5lN3Zd5GS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4LSW0P3VoXs4j0tbSWH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Lx3NOi5ANPOjboPLb3I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ZOJJmgBgp1FM8ZhZ3GdB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Cgu3w1dJbH0a0kSc0LQO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gZO4l6LDk7ZSUNjLM3n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6i1ovSY2Xi6J0ZufrG6Yx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a7p5SfYMr6Y9HMGQeMB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n8K96LQJclLNTZh1UrRQ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9UOPwlnh56JoRg5N6NZw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a83UQamPtOIDteP3r2t2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2QMsKPRbW05hYvg3ICp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qiVpLrGNniewSX33AxpT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jzhAw34m6tCbptxl4pv8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3sDj0E2RK6GHZl8aVDJ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VF3DnJ0xVC1SDAGrqqUAy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TGyzwfs0o27wvOXd3pkf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uIubdTtRpABizWLq8MoK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EzsPjdIAjGV1ncP4k2yw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Nxridkxza66J7R8Y6hZR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4vv290eb86oednRcNCOVT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wUcf0sCgxQYOQ81lTGLh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FhbKVlOKPeb13xC4cgX2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2zlG3Y8SKfwCfV3gwgsN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CBAem0B287o5Bx7kzZiJu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P5uIPtvj3LAeCofiQBWt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riH0WKHzl4iWvBzfjpfV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lpU0g0t3MTtICG0jAJjwB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zInLduiKRJBaf87O46xo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P5uIPtvj3LAeCofiQBW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SM1DGrupaLJTRldHOxwbC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upniAdDhMDWZTUsUDez5X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REGrSgYBc4gHlDb1PxKC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HaRpTWlzRDBUKqFxS3aZ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QgwUgiJsFhG8ktO2AtP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Hk2x0gshTvgwTqIGlnOFI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fqth8ZE8scjlkATZF3Qp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eC6cIQsGa9uA05rZ9JOx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OY8d8BNLlshUcQaWhNG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9QJzNxFU6AqwJN73uHQTo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i6SAOcs1Q2sE8pEl47Rf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os33SM5PSDlPrtVXQHDz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h9ZEQmMLxy9rHpxLkFV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PijXap7h9BihUbU4eWJ3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NF0Mvp5nXEyksQGHGWFu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9MeDH5JbX2JvDXnUHbM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19vfM4RtXftYxQUPddpd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AI4oxfMoCHQNQ0gMohd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Jk2Ki2YiBidrbvyiytpz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1FQ6nDUNuqb7jZJlNXKqk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xApOLd5JK32SHEcDVo3v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2kSwPXLwE85U7fHySGHL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4qh5991mmO0Gy4Weo8Yd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NMwWVmwnOkbTfreJNBviM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rHDCDhzNsJbDvyceEQZ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EOu0FkmI67wS5fiKS5ex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4OJaAnQsNgeX3O8DCeq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BQlhVTD5RkZiT1Ktopqy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7CtXVUXTL8KtJFhuJZR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E7buCft06Zx0H7HCsWuU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5cz4sl8urRYKRXlLqhHq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LWJXaN7xV9pKzVCp9Tlv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ygQ9lR1ENuJ2rClublnU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6oq908O4fnDns70rfvg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wtZ4EI07KbJVKLUH0wZp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FOfSnaT7oFtp5SX9Wu54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DwnfwxvKnwxRFKbgx60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gvESXy41Tkl2mBlZVmzSV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3VSRLvaAguiyYUorNVzk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Tx1hoKdyY7gWn0ImzZrIt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Oj8PgCJqtAaC7RFajOk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pelhyNArcCHmcYgUWWeH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coBuTP7U9PX3UUuZ3WP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UKFHToRo7wY21WF3TLk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So83mqWShRLYEtQPbVI2K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r5RSyjZ24H552lxDxYUv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4msOeIQBfIaX3ctSDTeN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TzrvhxnK7fRMSMv5uLkd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Rour36hCBR7bN1jWasR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yx1OsJ1NYV8yVspansvB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bapYM87TzZ2cz7N6jEQC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VLBH4aOaKdITyck15j9u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88Arc939dhQ3fpOgHXjJ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i1Ut5ekG8xDCt6DYF7BZ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3uWUdPBcbYslOhpiFXVT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CMk94ZEBdMSfxXySoIuX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gFOdFZaG6QlYk8SFxcw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V2Sl74wa6KXqvEkQjFr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2UyCqZJbhqbVHKMlkR59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1TCekGTRWITS8jIH4MY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JV7m2BuQdSrhkkKHHRe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vOTxvZNlnJijxINLovoy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NRE1Ba0nXWfgoOkNbT4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AOMZTjotpLvi02TtnCl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4hkYrBjuuFRDhQfCgHYu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K6OiTHwrfloeJuFVSN9U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qmK2dLlD1gPAxe98HBY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we26KXlPblBdTFrxRuL5B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8o9XqLJ5xWdqU7HWtO0OP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nDyIBQ7dYOc6DXMwz65O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sLjPV1X4NucaMkS38fp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DPmtZnLcRE1OQN6G6Hqj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CI13YGhrIJ6ynbNoLV6gT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TsasDwYQoWKP3iLWkFD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6Co94FmjislCZ7AOdDUJT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BDlK5ZYLBfVYNQLjyRBw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d3ba771IlRn0LOkznlx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G1jK2U438mC8e7GTOREz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6pPZvehebyBiw1Sq5dWEd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SxGDFytTiz7VTU2oQMTa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wWAF1oMqDSmCEXsOABFHF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p6Yv2O5SjkHlA6YEaHsE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395</TotalTime>
  <Words>210</Words>
  <Application>Microsoft Office PowerPoint</Application>
  <PresentationFormat>On-screen Show (4:3)</PresentationFormat>
  <Paragraphs>54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Civic</vt:lpstr>
      <vt:lpstr>2012 Worcester Regional  Science &amp; Engineering Fair</vt:lpstr>
      <vt:lpstr>125 Science Fair Projects</vt:lpstr>
      <vt:lpstr>Solar Cars</vt:lpstr>
      <vt:lpstr>Slide 4</vt:lpstr>
      <vt:lpstr>Slide 5</vt:lpstr>
      <vt:lpstr>Slide 6</vt:lpstr>
      <vt:lpstr>Cooking with the Sun</vt:lpstr>
      <vt:lpstr>Water Filtration</vt:lpstr>
      <vt:lpstr>Peel Power</vt:lpstr>
      <vt:lpstr>The Loudest Soundboard</vt:lpstr>
      <vt:lpstr>Crazy Crystals</vt:lpstr>
      <vt:lpstr>Kylie Blake</vt:lpstr>
      <vt:lpstr>Crustal Material Erosion</vt:lpstr>
      <vt:lpstr>Electrolytes</vt:lpstr>
      <vt:lpstr>Burning Calories</vt:lpstr>
      <vt:lpstr>Falling Dominoes</vt:lpstr>
      <vt:lpstr>How Clean is Your Water?</vt:lpstr>
      <vt:lpstr>Slide 18</vt:lpstr>
      <vt:lpstr>Marshmallows</vt:lpstr>
      <vt:lpstr>Slide 20</vt:lpstr>
      <vt:lpstr>Popcorn Brands &amp; Un-Popped Kernels</vt:lpstr>
      <vt:lpstr>Live Animal Show</vt:lpstr>
      <vt:lpstr>Pet the Chinchilla</vt:lpstr>
      <vt:lpstr>Don’t Touch the Alligator Snapping Turtle!</vt:lpstr>
      <vt:lpstr>Watch out for the Skunk!</vt:lpstr>
      <vt:lpstr>Slide 26</vt:lpstr>
      <vt:lpstr>Ring Tailed Lemur</vt:lpstr>
      <vt:lpstr>Check Out the Kangaroo!</vt:lpstr>
      <vt:lpstr>Nile Crocodile</vt:lpstr>
      <vt:lpstr>You just participated in the Worcester Regional Middle School Science and Engineering Fair…What’s next???</vt:lpstr>
      <vt:lpstr>Slide 31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Keith Usher</dc:creator>
  <cp:lastModifiedBy>dougadmin</cp:lastModifiedBy>
  <cp:revision>51</cp:revision>
  <dcterms:created xsi:type="dcterms:W3CDTF">2011-05-08T02:15:57Z</dcterms:created>
  <dcterms:modified xsi:type="dcterms:W3CDTF">2012-05-03T18:42:00Z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1bHNSBQsDB9uZDM-pjai6G89dEligfm-4fzT9rY0vfbQ</vt:lpwstr>
  </property>
  <property fmtid="{D5CDD505-2E9C-101B-9397-08002B2CF9AE}" pid="4" name="Google.Documents.RevisionId">
    <vt:lpwstr>12691862778490594195</vt:lpwstr>
  </property>
  <property fmtid="{D5CDD505-2E9C-101B-9397-08002B2CF9AE}" pid="5" name="Google.Documents.PreviousRevisionId">
    <vt:lpwstr>02868188712747447543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